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335" r:id="rId2"/>
    <p:sldId id="337" r:id="rId3"/>
    <p:sldId id="33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llian Paulo Kiernan Lobato" initials="KPKL" lastIdx="1" clrIdx="0">
    <p:extLst>
      <p:ext uri="{19B8F6BF-5375-455C-9EA6-DF929625EA0E}">
        <p15:presenceInfo xmlns:p15="http://schemas.microsoft.com/office/powerpoint/2012/main" userId="Killian Paulo Kiernan Loba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9999"/>
    <a:srgbClr val="CC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50FD7-1BBD-469F-91F0-1C899A7BB692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B347B-2124-44F0-957F-9F2A8B09DA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259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B347B-2124-44F0-957F-9F2A8B09DA8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015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B347B-2124-44F0-957F-9F2A8B09DA8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940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B347B-2124-44F0-957F-9F2A8B09DA8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845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635E7FD-3A7D-48CB-8FFE-9AADBEAC5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FBE08BB-8278-41FC-BC36-CEFEB5B5D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Gas Immersion Laser Doping of silicon wafers: Large area n++ phosphorus doping on p++ emitters by laser spot rastering @ E-MRS Spring Meeting - May 31st to June 1st </a:t>
            </a:r>
            <a:endParaRPr lang="en-GB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880970B-61D7-4492-8203-6E02E0B08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6E9B-D518-4753-8A8B-7A7434CB8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06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8852F-2F11-40F3-B126-898E6EC43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2976" y="6623756"/>
            <a:ext cx="10710333" cy="456670"/>
          </a:xfrm>
        </p:spPr>
        <p:txBody>
          <a:bodyPr/>
          <a:lstStyle/>
          <a:p>
            <a:r>
              <a:rPr lang="en-US"/>
              <a:t>Gas Immersion Laser Doping of silicon wafers: Large area n++ phosphorus doping on p++ emitters by laser spot rastering @ E-MRS Spring Meeting - May 31st to June 1st</a:t>
            </a:r>
            <a:endParaRPr lang="en-GB"/>
          </a:p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42D09-7B06-4681-ABF6-FBDAF07E3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7799" y="6623756"/>
            <a:ext cx="584201" cy="456670"/>
          </a:xfrm>
        </p:spPr>
        <p:txBody>
          <a:bodyPr anchor="t"/>
          <a:lstStyle/>
          <a:p>
            <a:fld id="{8B406E9B-D518-4753-8A8B-7A7434CB862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Versão azul horizontal - com assinatura">
            <a:extLst>
              <a:ext uri="{FF2B5EF4-FFF2-40B4-BE49-F238E27FC236}">
                <a16:creationId xmlns:a16="http://schemas.microsoft.com/office/drawing/2014/main" id="{776692CB-6980-48B6-A776-738145A4C1B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87"/>
          <a:stretch/>
        </p:blipFill>
        <p:spPr bwMode="auto">
          <a:xfrm>
            <a:off x="11353800" y="162919"/>
            <a:ext cx="668867" cy="67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71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3CB89B-0703-430A-A170-493AB12D4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826E2-5AA3-4298-97D4-0BF761DF1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79DC1-45A2-4328-836E-082E26305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D814D-BB89-46BA-A0FA-7D589FF74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Gas Immersion Laser Doping of silicon wafers: Large area n++ phosphorus doping on p++ emitters by laser spot rastering @ E-MRS Spring Meeting - May 31st to June 1st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5B308-8470-45F1-9D7F-6F29FA62BC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06E9B-D518-4753-8A8B-7A7434CB8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97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C74098-7D5C-4145-89AB-6D6E28543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6E9B-D518-4753-8A8B-7A7434CB862B}" type="slidenum">
              <a:rPr lang="en-GB" smtClean="0"/>
              <a:t>1</a:t>
            </a:fld>
            <a:endParaRPr lang="en-GB"/>
          </a:p>
        </p:txBody>
      </p:sp>
      <p:pic>
        <p:nvPicPr>
          <p:cNvPr id="7" name="Picture 2" descr="Diagram&#10;&#10;Description automatically generated">
            <a:extLst>
              <a:ext uri="{FF2B5EF4-FFF2-40B4-BE49-F238E27FC236}">
                <a16:creationId xmlns:a16="http://schemas.microsoft.com/office/drawing/2014/main" id="{7B048BE0-091B-C34A-883F-09EBB7A75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565" y="3358844"/>
            <a:ext cx="3808859" cy="2475816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DA9F87-7869-1CDF-9260-3E37411F7430}"/>
              </a:ext>
            </a:extLst>
          </p:cNvPr>
          <p:cNvSpPr txBox="1"/>
          <p:nvPr/>
        </p:nvSpPr>
        <p:spPr>
          <a:xfrm>
            <a:off x="8789365" y="115658"/>
            <a:ext cx="240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September 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5D4861-14D6-5D68-D20C-8F79C57C06FA}"/>
              </a:ext>
            </a:extLst>
          </p:cNvPr>
          <p:cNvSpPr txBox="1"/>
          <p:nvPr/>
        </p:nvSpPr>
        <p:spPr>
          <a:xfrm>
            <a:off x="0" y="93841"/>
            <a:ext cx="6482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Master thesis topics in Energy and Environmental Engineering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Automotive battery pack manufacturing – a review of battery to tab joining  - ScienceDirect">
            <a:extLst>
              <a:ext uri="{FF2B5EF4-FFF2-40B4-BE49-F238E27FC236}">
                <a16:creationId xmlns:a16="http://schemas.microsoft.com/office/drawing/2014/main" id="{0DA912C3-0F7C-1339-56F0-6B52D41FD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935" y="901013"/>
            <a:ext cx="4779177" cy="242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C158F6B-300F-3682-1875-258C8AE6BB2F}"/>
              </a:ext>
            </a:extLst>
          </p:cNvPr>
          <p:cNvSpPr/>
          <p:nvPr/>
        </p:nvSpPr>
        <p:spPr>
          <a:xfrm>
            <a:off x="7532478" y="1445847"/>
            <a:ext cx="1041153" cy="1786251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B836F8-380C-4557-E39A-22CFC63E2ABF}"/>
              </a:ext>
            </a:extLst>
          </p:cNvPr>
          <p:cNvSpPr/>
          <p:nvPr/>
        </p:nvSpPr>
        <p:spPr>
          <a:xfrm>
            <a:off x="128683" y="583899"/>
            <a:ext cx="68605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07950" algn="ctr"/>
            <a:r>
              <a:rPr lang="en-GB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T11</a:t>
            </a:r>
            <a:r>
              <a:rPr lang="en-GB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Thermal performance and mass flows in a system used to fabricate silicon electrodes for batteries</a:t>
            </a:r>
            <a:endParaRPr lang="en-US" sz="24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9B46AA-466E-0BD0-346E-856B15DD44A4}"/>
              </a:ext>
            </a:extLst>
          </p:cNvPr>
          <p:cNvSpPr txBox="1"/>
          <p:nvPr/>
        </p:nvSpPr>
        <p:spPr>
          <a:xfrm>
            <a:off x="318066" y="2858224"/>
            <a:ext cx="6456985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/>
              <a:t>Develop experimental procedures for the thermal characterization of a system used for manufacturing electrodes for lithium-ion batteries;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/>
              <a:t>Perform computational fluid dynamics simulations for the system using dedicated software (SOLIDWORKS);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/>
              <a:t>Optical and electrical characterization of calibration substrates.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2FA254C-F32E-51EC-8CEF-3BAEFAC634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91" y="4457251"/>
            <a:ext cx="7093137" cy="21660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" descr="A picture containing indoor, oven, light&#10;&#10;Description automatically generated">
            <a:extLst>
              <a:ext uri="{FF2B5EF4-FFF2-40B4-BE49-F238E27FC236}">
                <a16:creationId xmlns:a16="http://schemas.microsoft.com/office/drawing/2014/main" id="{CAA1582A-70DF-5F29-3088-EAF84AF16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72" y="4327424"/>
            <a:ext cx="3096342" cy="2315022"/>
          </a:xfrm>
          <a:prstGeom prst="rect">
            <a:avLst/>
          </a:prstGeom>
          <a:noFill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BF74FDF-8F77-E6D5-2CE3-2CE98EF0FD6D}"/>
              </a:ext>
            </a:extLst>
          </p:cNvPr>
          <p:cNvSpPr txBox="1"/>
          <p:nvPr/>
        </p:nvSpPr>
        <p:spPr>
          <a:xfrm>
            <a:off x="206152" y="1424741"/>
            <a:ext cx="9124906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Supervision:</a:t>
            </a:r>
          </a:p>
          <a:p>
            <a:pPr marL="285750" indent="-285750">
              <a:buFontTx/>
              <a:buChar char="-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Guilherme Gaspar (gmgaspar@fc.ul.pt)</a:t>
            </a:r>
          </a:p>
          <a:p>
            <a:pPr marL="285750" indent="-285750">
              <a:buFontTx/>
              <a:buChar char="-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Jorge Correia (jmcorreia@fc.ul.pt)</a:t>
            </a:r>
          </a:p>
          <a:p>
            <a:endParaRPr lang="en-GB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Ivo Costa (imtcosta@fc.ul.pt)</a:t>
            </a:r>
          </a:p>
        </p:txBody>
      </p:sp>
    </p:spTree>
    <p:extLst>
      <p:ext uri="{BB962C8B-B14F-4D97-AF65-F5344CB8AC3E}">
        <p14:creationId xmlns:p14="http://schemas.microsoft.com/office/powerpoint/2010/main" val="210565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C74098-7D5C-4145-89AB-6D6E28543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6E9B-D518-4753-8A8B-7A7434CB862B}" type="slidenum">
              <a:rPr lang="en-GB" smtClean="0"/>
              <a:t>2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DA9F87-7869-1CDF-9260-3E37411F7430}"/>
              </a:ext>
            </a:extLst>
          </p:cNvPr>
          <p:cNvSpPr txBox="1"/>
          <p:nvPr/>
        </p:nvSpPr>
        <p:spPr>
          <a:xfrm>
            <a:off x="8789365" y="115658"/>
            <a:ext cx="240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September 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5D4861-14D6-5D68-D20C-8F79C57C06FA}"/>
              </a:ext>
            </a:extLst>
          </p:cNvPr>
          <p:cNvSpPr txBox="1"/>
          <p:nvPr/>
        </p:nvSpPr>
        <p:spPr>
          <a:xfrm>
            <a:off x="0" y="93841"/>
            <a:ext cx="6482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Master thesis topics in Energy and Environmental Engineering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9B46AA-466E-0BD0-346E-856B15DD44A4}"/>
              </a:ext>
            </a:extLst>
          </p:cNvPr>
          <p:cNvSpPr txBox="1"/>
          <p:nvPr/>
        </p:nvSpPr>
        <p:spPr>
          <a:xfrm>
            <a:off x="318066" y="2858224"/>
            <a:ext cx="64569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/>
              <a:t>Collaborate in installing a battery bank from an EV at FCUL campus;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/>
              <a:t>Develop communication protocols with the battery management system to obtain electrical and thermal data in real-time;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/>
              <a:t>Charge batteries under a modular regime and evaluate potential degradation mechanisms.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F74FDF-8F77-E6D5-2CE3-2CE98EF0FD6D}"/>
              </a:ext>
            </a:extLst>
          </p:cNvPr>
          <p:cNvSpPr txBox="1"/>
          <p:nvPr/>
        </p:nvSpPr>
        <p:spPr>
          <a:xfrm>
            <a:off x="206152" y="1424741"/>
            <a:ext cx="9124906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Supervision:</a:t>
            </a:r>
          </a:p>
          <a:p>
            <a:pPr marL="285750" indent="-285750">
              <a:buFontTx/>
              <a:buChar char="-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Guilherme Gaspar (gmgaspar@fc.ul.pt)</a:t>
            </a:r>
          </a:p>
          <a:p>
            <a:pPr marL="285750" indent="-285750">
              <a:buFontTx/>
              <a:buChar char="-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Ivo Costa (imtcosta@fc.ul.pt)</a:t>
            </a:r>
          </a:p>
          <a:p>
            <a:endParaRPr lang="en-GB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Miguel Brito (mcbrito@fc.ul.pt)</a:t>
            </a:r>
          </a:p>
        </p:txBody>
      </p:sp>
      <p:pic>
        <p:nvPicPr>
          <p:cNvPr id="6" name="Picture 4" descr="Automotive battery pack manufacturing – a review of battery to tab joining  - ScienceDirect">
            <a:extLst>
              <a:ext uri="{FF2B5EF4-FFF2-40B4-BE49-F238E27FC236}">
                <a16:creationId xmlns:a16="http://schemas.microsoft.com/office/drawing/2014/main" id="{5527492D-47D8-147B-52B7-1E72B331A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938" y="901013"/>
            <a:ext cx="4779177" cy="242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C4203E-AEA1-5AA1-D234-4ECF9B67547F}"/>
              </a:ext>
            </a:extLst>
          </p:cNvPr>
          <p:cNvSpPr/>
          <p:nvPr/>
        </p:nvSpPr>
        <p:spPr>
          <a:xfrm>
            <a:off x="10212309" y="1445847"/>
            <a:ext cx="1723806" cy="1786251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CF4BCEF-06AE-D935-C3B4-E27D781E3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90" y="4322542"/>
            <a:ext cx="4204593" cy="236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50EF063-5B0B-9DC2-B322-E0CA08BDFCF7}"/>
              </a:ext>
            </a:extLst>
          </p:cNvPr>
          <p:cNvSpPr/>
          <p:nvPr/>
        </p:nvSpPr>
        <p:spPr>
          <a:xfrm>
            <a:off x="318066" y="583899"/>
            <a:ext cx="6671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07950" algn="ctr"/>
            <a:r>
              <a:rPr lang="en-GB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T12</a:t>
            </a:r>
            <a:r>
              <a:rPr lang="en-GB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Performance analysis of a second-life battery bank</a:t>
            </a:r>
            <a:endParaRPr lang="en-US" sz="24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7BC1A34-37C5-19A3-6EED-D839D2E3C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36022" y="4343484"/>
            <a:ext cx="1692518" cy="300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2012 Tesla Model S P85 for Sale - Cars &amp; Bids">
            <a:extLst>
              <a:ext uri="{FF2B5EF4-FFF2-40B4-BE49-F238E27FC236}">
                <a16:creationId xmlns:a16="http://schemas.microsoft.com/office/drawing/2014/main" id="{299BB84B-04DA-8087-CE80-51C4591ED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647" y="3472814"/>
            <a:ext cx="3797468" cy="25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ow long do Tesla batteries last? Can you charge a Tesla at home? - Quora">
            <a:extLst>
              <a:ext uri="{FF2B5EF4-FFF2-40B4-BE49-F238E27FC236}">
                <a16:creationId xmlns:a16="http://schemas.microsoft.com/office/drawing/2014/main" id="{0F3695C0-D4B6-1D94-6961-63AFBCCCD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610" y="5193993"/>
            <a:ext cx="2870171" cy="161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53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C74098-7D5C-4145-89AB-6D6E28543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6E9B-D518-4753-8A8B-7A7434CB862B}" type="slidenum">
              <a:rPr lang="en-GB" smtClean="0"/>
              <a:t>3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DA9F87-7869-1CDF-9260-3E37411F7430}"/>
              </a:ext>
            </a:extLst>
          </p:cNvPr>
          <p:cNvSpPr txBox="1"/>
          <p:nvPr/>
        </p:nvSpPr>
        <p:spPr>
          <a:xfrm>
            <a:off x="8789365" y="115658"/>
            <a:ext cx="240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September 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5D4861-14D6-5D68-D20C-8F79C57C06FA}"/>
              </a:ext>
            </a:extLst>
          </p:cNvPr>
          <p:cNvSpPr txBox="1"/>
          <p:nvPr/>
        </p:nvSpPr>
        <p:spPr>
          <a:xfrm>
            <a:off x="0" y="93841"/>
            <a:ext cx="6482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Master thesis topics in Energy and Environmental Engineering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9B46AA-466E-0BD0-346E-856B15DD44A4}"/>
              </a:ext>
            </a:extLst>
          </p:cNvPr>
          <p:cNvSpPr txBox="1"/>
          <p:nvPr/>
        </p:nvSpPr>
        <p:spPr>
          <a:xfrm>
            <a:off x="318066" y="2758641"/>
            <a:ext cx="65716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/>
              <a:t>Evaluate the solar potential of the Portuguese highways (geometry, extension, constrains, etc.) using ArcGIS and PVGIS;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/>
              <a:t>Estimate consumption of service stations and compare it with generation;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F74FDF-8F77-E6D5-2CE3-2CE98EF0FD6D}"/>
              </a:ext>
            </a:extLst>
          </p:cNvPr>
          <p:cNvSpPr txBox="1"/>
          <p:nvPr/>
        </p:nvSpPr>
        <p:spPr>
          <a:xfrm>
            <a:off x="206152" y="1424741"/>
            <a:ext cx="9124906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Supervision:</a:t>
            </a:r>
          </a:p>
          <a:p>
            <a:pPr marL="285750" indent="-285750">
              <a:buFontTx/>
              <a:buChar char="-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Miguel Brito (mcbrito@fc.ul.pt)</a:t>
            </a:r>
          </a:p>
          <a:p>
            <a:pPr marL="285750" indent="-285750">
              <a:buFontTx/>
              <a:buChar char="-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Guilherme Gaspar (gmgaspar@fc.ul.pt)</a:t>
            </a:r>
          </a:p>
          <a:p>
            <a:endParaRPr lang="en-GB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Cristina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Catita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(cmcatita@fc.ul.pt)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0EF063-5B0B-9DC2-B322-E0CA08BDFCF7}"/>
              </a:ext>
            </a:extLst>
          </p:cNvPr>
          <p:cNvSpPr/>
          <p:nvPr/>
        </p:nvSpPr>
        <p:spPr>
          <a:xfrm>
            <a:off x="318066" y="583899"/>
            <a:ext cx="6671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07950" algn="ctr"/>
            <a:r>
              <a:rPr lang="en-GB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T21</a:t>
            </a:r>
            <a:r>
              <a:rPr lang="en-GB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Solar potential of highways</a:t>
            </a:r>
            <a:endParaRPr lang="en-US" sz="24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F91423-085C-B108-2F4F-D3D8405C85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64"/>
          <a:stretch/>
        </p:blipFill>
        <p:spPr>
          <a:xfrm>
            <a:off x="778214" y="3576280"/>
            <a:ext cx="4722626" cy="3187880"/>
          </a:xfrm>
          <a:prstGeom prst="rect">
            <a:avLst/>
          </a:prstGeom>
        </p:spPr>
      </p:pic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D0FE0D5E-C6DE-7413-50C5-D71D93836F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7" t="27433" r="23519" b="44674"/>
          <a:stretch/>
        </p:blipFill>
        <p:spPr>
          <a:xfrm>
            <a:off x="5826867" y="4728320"/>
            <a:ext cx="3068181" cy="1800000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2AE2A71-E070-8B9F-BBED-153F762A32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8" t="27433" r="23519" b="44674"/>
          <a:stretch/>
        </p:blipFill>
        <p:spPr>
          <a:xfrm>
            <a:off x="8932208" y="4725802"/>
            <a:ext cx="3068182" cy="1800000"/>
          </a:xfrm>
          <a:prstGeom prst="rect">
            <a:avLst/>
          </a:prstGeom>
        </p:spPr>
      </p:pic>
      <p:pic>
        <p:nvPicPr>
          <p:cNvPr id="5124" name="Picture 4" descr="Solar panels at german autobahn highway Stock Photo | Adobe Stock">
            <a:extLst>
              <a:ext uri="{FF2B5EF4-FFF2-40B4-BE49-F238E27FC236}">
                <a16:creationId xmlns:a16="http://schemas.microsoft.com/office/drawing/2014/main" id="{A8A29349-475D-F250-BEFA-BCA7F5FB50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"/>
          <a:stretch/>
        </p:blipFill>
        <p:spPr bwMode="auto">
          <a:xfrm>
            <a:off x="6856026" y="1182806"/>
            <a:ext cx="4950063" cy="34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0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291</Words>
  <Application>Microsoft Office PowerPoint</Application>
  <PresentationFormat>Widescreen</PresentationFormat>
  <Paragraphs>38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Immersion Laser Doping of silicon wafers: Large area n++ phosphorus doping on p++ emitters by laser spot rastering</dc:title>
  <dc:creator>Killian Paulo Kiernan Lobato</dc:creator>
  <cp:lastModifiedBy>Guilherme Manuel Morais Gaspar</cp:lastModifiedBy>
  <cp:revision>17</cp:revision>
  <dcterms:created xsi:type="dcterms:W3CDTF">2021-05-19T12:45:03Z</dcterms:created>
  <dcterms:modified xsi:type="dcterms:W3CDTF">2022-09-29T01:08:04Z</dcterms:modified>
</cp:coreProperties>
</file>